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charts/chart3.xml" ContentType="application/vnd.openxmlformats-officedocument.drawingml.chart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USD / month</c:v>
                </c:pt>
              </c:strCache>
            </c:strRef>
          </c:tx>
          <c:spPr>
            <a:solidFill>
              <a:srgbClr val="FF2D6E"/>
            </a:solidFill>
            <a:effectLst/>
          </c:spPr>
          <c:invertIfNegative val="0"/>
          <c:dLbls>
            <c:numFmt formatCode="&quot;$&quot;#,##0" sourceLinked="0"/>
            <c:txPr>
              <a:bodyPr/>
              <a:lstStyle/>
              <a:p>
                <a:pPr>
                  <a:defRPr b="1" i="0" strike="noStrike" sz="1200" u="none">
                    <a:solidFill>
                      <a:srgbClr val="F8F2E8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Free</c:v>
                  </c:pt>
                  <c:pt idx="1">
                    <c:v>Starter</c:v>
                  </c:pt>
                  <c:pt idx="2">
                    <c:v>Touring</c:v>
                  </c:pt>
                  <c:pt idx="3">
                    <c:v>Pro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</c:v>
                </c:pt>
                <c:pt idx="1">
                  <c:v>9</c:v>
                </c:pt>
                <c:pt idx="2">
                  <c:v>29</c:v>
                </c:pt>
                <c:pt idx="3">
                  <c:v>79</c:v>
                </c:pt>
              </c:numCache>
            </c:numRef>
          </c:val>
        </c:ser>
        <c:dLbls>
          <c:numFmt formatCode="&quot;$&quot;#,##0" sourceLinked="0"/>
          <c:txPr>
            <a:bodyPr/>
            <a:lstStyle/>
            <a:p>
              <a:pPr>
                <a:defRPr b="1" i="0" strike="noStrike" sz="1200" u="none">
                  <a:solidFill>
                    <a:srgbClr val="F8F2E8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6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3A332E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9C0B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241E1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3A332E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A817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Revenue mix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F2D6E"/>
              </a:solidFill>
              <a:effectLst/>
            </c:spPr>
          </c:dPt>
          <c:dPt>
            <c:idx val="1"/>
            <c:bubble3D val="0"/>
            <c:spPr>
              <a:solidFill>
                <a:srgbClr val="27D3E0"/>
              </a:solidFill>
              <a:effectLst/>
            </c:spPr>
          </c:dPt>
          <c:dPt>
            <c:idx val="2"/>
            <c:bubble3D val="0"/>
            <c:spPr>
              <a:solidFill>
                <a:srgbClr val="FF8A3D"/>
              </a:solidFill>
              <a:effectLst/>
            </c:spPr>
          </c:dPt>
          <c:dPt>
            <c:idx val="3"/>
            <c:bubble3D val="0"/>
            <c:spPr>
              <a:solidFill>
                <a:srgbClr val="FFD23F"/>
              </a:solidFill>
              <a:effectLst/>
            </c:spPr>
          </c:dPt>
          <c:dPt>
            <c:idx val="4"/>
            <c:bubble3D val="0"/>
            <c:spPr>
              <a:solidFill>
                <a:srgbClr val="A855F7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0B090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0B090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0B090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0B090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1" i="0" u="none" strike="noStrike">
                      <a:solidFill>
                        <a:srgbClr val="0B0907"/>
                      </a:solidFill>
                      <a:latin typeface="Arial"/>
                    </a:defRPr>
                  </a:pPr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1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Tickets</c:v>
                </c:pt>
                <c:pt idx="1">
                  <c:v>Merch</c:v>
                </c:pt>
                <c:pt idx="2">
                  <c:v>Tips</c:v>
                </c:pt>
                <c:pt idx="3">
                  <c:v>Campaigns</c:v>
                </c:pt>
                <c:pt idx="4">
                  <c:v>Sponsorships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40</c:v>
                </c:pt>
                <c:pt idx="1">
                  <c:v>25</c:v>
                </c:pt>
                <c:pt idx="2">
                  <c:v>15</c:v>
                </c:pt>
                <c:pt idx="3">
                  <c:v>12</c:v>
                </c:pt>
                <c:pt idx="4">
                  <c:v>8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1300">
              <a:solidFill>
                <a:srgbClr val="F8F2E8"/>
              </a:solidFill>
              <a:latin typeface="Arial"/>
              <a:cs typeface="Arial"/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Take rate %</c:v>
                </c:pt>
              </c:strCache>
            </c:strRef>
          </c:tx>
          <c:spPr>
            <a:solidFill>
              <a:srgbClr val="FF2D6E"/>
            </a:solidFill>
            <a:effectLst/>
          </c:spPr>
          <c:invertIfNegative val="0"/>
          <c:dLbls>
            <c:numFmt formatCode="0&quot;%&quot;" sourceLinked="0"/>
            <c:txPr>
              <a:bodyPr/>
              <a:lstStyle/>
              <a:p>
                <a:pPr>
                  <a:defRPr b="1" i="0" strike="noStrike" sz="1200" u="none">
                    <a:solidFill>
                      <a:srgbClr val="F8F2E8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FF2D6E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FF8A3D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A855F7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FFD23F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27D3E0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Crowdfund</c:v>
                  </c:pt>
                  <c:pt idx="1">
                    <c:v>Merch (own)</c:v>
                  </c:pt>
                  <c:pt idx="2">
                    <c:v>Vendor mkt</c:v>
                  </c:pt>
                  <c:pt idx="3">
                    <c:v>Sponsorship</c:v>
                  </c:pt>
                  <c:pt idx="4">
                    <c:v>Stream tips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7</c:v>
                </c:pt>
                <c:pt idx="2">
                  <c:v>12</c:v>
                </c:pt>
                <c:pt idx="3">
                  <c:v>15</c:v>
                </c:pt>
                <c:pt idx="4">
                  <c:v>0</c:v>
                </c:pt>
              </c:numCache>
            </c:numRef>
          </c:val>
        </c:ser>
        <c:dLbls>
          <c:numFmt formatCode="0&quot;%&quot;" sourceLinked="0"/>
          <c:txPr>
            <a:bodyPr/>
            <a:lstStyle/>
            <a:p>
              <a:pPr>
                <a:defRPr b="1" i="0" strike="noStrike" sz="1200" u="none">
                  <a:solidFill>
                    <a:srgbClr val="F8F2E8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55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3A332E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9C0B6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1"/>
        <c:axPos val="l"/>
        <c:majorGridlines>
          <c:spPr>
            <a:ln w="12700" cap="flat">
              <a:solidFill>
                <a:srgbClr val="241E1A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3A332E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8A8178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RK">
    <p:bg>
      <p:bgPr>
        <a:solidFill>
          <a:srgbClr val="0B090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6547104"/>
            <a:ext cx="12188952" cy="310896"/>
          </a:xfrm>
          <a:prstGeom prst="rect">
            <a:avLst/>
          </a:prstGeom>
          <a:solidFill>
            <a:srgbClr val="16110F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6528816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A81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bandwagon.run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7050024" y="6528816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A81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tutorial</a:t>
            </a:r>
            <a:endParaRPr lang="en-US" sz="9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2724912"/>
            <a:ext cx="204826" cy="448056"/>
          </a:xfrm>
          <a:prstGeom prst="roundRect">
            <a:avLst>
              <a:gd name="adj" fmla="val 17857"/>
            </a:avLst>
          </a:prstGeom>
          <a:solidFill>
            <a:srgbClr val="FF2D6E"/>
          </a:solidFill>
          <a:ln/>
        </p:spPr>
      </p:sp>
      <p:sp>
        <p:nvSpPr>
          <p:cNvPr id="3" name="Shape 1"/>
          <p:cNvSpPr/>
          <p:nvPr/>
        </p:nvSpPr>
        <p:spPr>
          <a:xfrm>
            <a:off x="899770" y="2276856"/>
            <a:ext cx="204826" cy="896112"/>
          </a:xfrm>
          <a:prstGeom prst="roundRect">
            <a:avLst>
              <a:gd name="adj" fmla="val 17857"/>
            </a:avLst>
          </a:prstGeom>
          <a:solidFill>
            <a:srgbClr val="FF2D6E"/>
          </a:solidFill>
          <a:ln/>
        </p:spPr>
      </p:sp>
      <p:sp>
        <p:nvSpPr>
          <p:cNvPr id="4" name="Shape 2"/>
          <p:cNvSpPr/>
          <p:nvPr/>
        </p:nvSpPr>
        <p:spPr>
          <a:xfrm>
            <a:off x="1232611" y="1828800"/>
            <a:ext cx="204826" cy="1344168"/>
          </a:xfrm>
          <a:prstGeom prst="roundRect">
            <a:avLst>
              <a:gd name="adj" fmla="val 17857"/>
            </a:avLst>
          </a:prstGeom>
          <a:solidFill>
            <a:srgbClr val="FF2D6E"/>
          </a:solidFill>
          <a:ln/>
        </p:spPr>
      </p:sp>
      <p:sp>
        <p:nvSpPr>
          <p:cNvPr id="5" name="Shape 3"/>
          <p:cNvSpPr/>
          <p:nvPr/>
        </p:nvSpPr>
        <p:spPr>
          <a:xfrm>
            <a:off x="1565453" y="2468880"/>
            <a:ext cx="204826" cy="704088"/>
          </a:xfrm>
          <a:prstGeom prst="roundRect">
            <a:avLst>
              <a:gd name="adj" fmla="val 17857"/>
            </a:avLst>
          </a:prstGeom>
          <a:solidFill>
            <a:srgbClr val="FF2D6E"/>
          </a:solidFill>
          <a:ln/>
        </p:spPr>
      </p:sp>
      <p:sp>
        <p:nvSpPr>
          <p:cNvPr id="6" name="Shape 4"/>
          <p:cNvSpPr/>
          <p:nvPr/>
        </p:nvSpPr>
        <p:spPr>
          <a:xfrm>
            <a:off x="1898294" y="2084832"/>
            <a:ext cx="204826" cy="1088136"/>
          </a:xfrm>
          <a:prstGeom prst="roundRect">
            <a:avLst>
              <a:gd name="adj" fmla="val 17857"/>
            </a:avLst>
          </a:prstGeom>
          <a:solidFill>
            <a:srgbClr val="FF2D6E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3200400"/>
            <a:ext cx="11055096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spc="100" kern="0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BANDWAGON</a:t>
            </a:r>
            <a:endParaRPr lang="en-US" sz="6000" dirty="0"/>
          </a:p>
        </p:txBody>
      </p:sp>
      <p:sp>
        <p:nvSpPr>
          <p:cNvPr id="8" name="Text 6"/>
          <p:cNvSpPr/>
          <p:nvPr/>
        </p:nvSpPr>
        <p:spPr>
          <a:xfrm>
            <a:off x="566928" y="4206240"/>
            <a:ext cx="11055096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5C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live-music marketplace — Bands · Venues · Fans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66928" y="4709160"/>
            <a:ext cx="11055096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A81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Hop on. Vote. Fund. Show up.  ·  Daytona Beach pilot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7D3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VENUES · YOUR ROOM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 up your room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profile + @handle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your page at bandwagon.run/venue/&lt;handle&gt;.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Address + live map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one-tap directions that open in Google Maps.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 gallery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show off the space, stage, and crowd.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Calendar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every show on your room's schedule at a glance.</a:t>
            </a:r>
            <a:endParaRPr lang="en-US" sz="13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7D3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VENUES · RUN SHOWS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the night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Ticketed events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set tiers, sell online, share one link.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Door scanner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scan QR tickets with your phone camera — no hardware.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streaming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broadcast the show to fans who can't make it.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bands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mutual-consent offers with auto-attached contracts.</a:t>
            </a:r>
            <a:endParaRPr lang="en-US" sz="13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7D3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VENUES · EARN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Earn more per show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A855F7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Sponsorships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sell sponsor packages; the rest splits band + venue.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 merch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branded gear, printed and shipped via Printful.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revenue, best-selling events, payout history.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to start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no listing fees, no booking fees, ever.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FF8A3D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1371600"/>
            <a:ext cx="5486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0" b="1" dirty="0">
                <a:solidFill>
                  <a:srgbClr val="FF8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566928" y="3566160"/>
            <a:ext cx="110550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66928" y="4480560"/>
            <a:ext cx="1105509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 acts, push them onto stages, and never miss a show.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360152" y="5458968"/>
            <a:ext cx="160934" cy="352044"/>
          </a:xfrm>
          <a:prstGeom prst="roundRect">
            <a:avLst>
              <a:gd name="adj" fmla="val 22727"/>
            </a:avLst>
          </a:prstGeom>
          <a:solidFill>
            <a:srgbClr val="FF8A3D"/>
          </a:solidFill>
          <a:ln/>
        </p:spPr>
      </p:sp>
      <p:sp>
        <p:nvSpPr>
          <p:cNvPr id="7" name="Shape 5"/>
          <p:cNvSpPr/>
          <p:nvPr/>
        </p:nvSpPr>
        <p:spPr>
          <a:xfrm>
            <a:off x="10621670" y="5106924"/>
            <a:ext cx="160934" cy="704088"/>
          </a:xfrm>
          <a:prstGeom prst="roundRect">
            <a:avLst>
              <a:gd name="adj" fmla="val 22727"/>
            </a:avLst>
          </a:prstGeom>
          <a:solidFill>
            <a:srgbClr val="FF8A3D"/>
          </a:solidFill>
          <a:ln/>
        </p:spPr>
      </p:sp>
      <p:sp>
        <p:nvSpPr>
          <p:cNvPr id="8" name="Shape 6"/>
          <p:cNvSpPr/>
          <p:nvPr/>
        </p:nvSpPr>
        <p:spPr>
          <a:xfrm>
            <a:off x="10883189" y="4754880"/>
            <a:ext cx="160934" cy="1056132"/>
          </a:xfrm>
          <a:prstGeom prst="roundRect">
            <a:avLst>
              <a:gd name="adj" fmla="val 22727"/>
            </a:avLst>
          </a:prstGeom>
          <a:solidFill>
            <a:srgbClr val="FF8A3D"/>
          </a:solidFill>
          <a:ln/>
        </p:spPr>
      </p:sp>
      <p:sp>
        <p:nvSpPr>
          <p:cNvPr id="9" name="Shape 7"/>
          <p:cNvSpPr/>
          <p:nvPr/>
        </p:nvSpPr>
        <p:spPr>
          <a:xfrm>
            <a:off x="11144707" y="5257800"/>
            <a:ext cx="160934" cy="553212"/>
          </a:xfrm>
          <a:prstGeom prst="roundRect">
            <a:avLst>
              <a:gd name="adj" fmla="val 22727"/>
            </a:avLst>
          </a:prstGeom>
          <a:solidFill>
            <a:srgbClr val="FF8A3D"/>
          </a:solidFill>
          <a:ln/>
        </p:spPr>
      </p:sp>
      <p:sp>
        <p:nvSpPr>
          <p:cNvPr id="10" name="Shape 8"/>
          <p:cNvSpPr/>
          <p:nvPr/>
        </p:nvSpPr>
        <p:spPr>
          <a:xfrm>
            <a:off x="11406226" y="4956048"/>
            <a:ext cx="160934" cy="854964"/>
          </a:xfrm>
          <a:prstGeom prst="roundRect">
            <a:avLst>
              <a:gd name="adj" fmla="val 22727"/>
            </a:avLst>
          </a:prstGeom>
          <a:solidFill>
            <a:srgbClr val="FF8A3D"/>
          </a:solidFill>
          <a:ln/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8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FANS · DISCOVER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 &amp; influence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browse bands, venues, and what's live right now.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Vote / demand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vote bands onto stages and show where you want them.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Battle of the Bands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cast daily votes for the year-end finale.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Rate + follow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rate shows and keep tabs on your favorites.</a:t>
            </a:r>
            <a:endParaRPr lang="en-US" sz="13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8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FANS · SUPPORT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Support &amp; attend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Pledge to campaigns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back a show and claim reward tiers (shirts, on-stage shout-outs).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 tickets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instant QR ticket + Apple Wallet pass.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5C8A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 artists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one-tap tips during a stream or from a profile.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 live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low-latency streams of shows as they happen.</a:t>
            </a:r>
            <a:endParaRPr lang="en-US" sz="13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8A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FANS · CONNECT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Stay connected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Feed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every new show, song, drop, and conversation — playable in place.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app (PWA)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install Bandwagon to your home screen, no app store.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profile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your tickets, pledges, and the bands you back.</a:t>
            </a:r>
            <a:endParaRPr lang="en-US" sz="13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D23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· FEES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Transparent take rates</a:t>
            </a:r>
            <a:endParaRPr lang="en-US" sz="3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66928" y="1828800"/>
          <a:ext cx="6766560" cy="4206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498080" y="2039112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6" name="Text 3"/>
          <p:cNvSpPr/>
          <p:nvPr/>
        </p:nvSpPr>
        <p:spPr>
          <a:xfrm>
            <a:off x="7790688" y="1965960"/>
            <a:ext cx="3822192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 signup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free forever. No listing or booking fees.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7498080" y="2843784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8" name="Text 5"/>
          <p:cNvSpPr/>
          <p:nvPr/>
        </p:nvSpPr>
        <p:spPr>
          <a:xfrm>
            <a:off x="7790688" y="2770632"/>
            <a:ext cx="3822192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 votes + accounts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always free.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7498080" y="3648456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10" name="Text 7"/>
          <p:cNvSpPr/>
          <p:nvPr/>
        </p:nvSpPr>
        <p:spPr>
          <a:xfrm>
            <a:off x="7790688" y="3575304"/>
            <a:ext cx="3822192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Ticketing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$1.50 + 2% per ticket; QR + door check-in included.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7498080" y="4453128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12" name="Text 9"/>
          <p:cNvSpPr/>
          <p:nvPr/>
        </p:nvSpPr>
        <p:spPr>
          <a:xfrm>
            <a:off x="7790688" y="4379976"/>
            <a:ext cx="3822192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 · platform print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band keeps 40%; we handle print, pack, ship, returns.</a:t>
            </a:r>
            <a:endParaRPr lang="en-US" sz="1350" dirty="0"/>
          </a:p>
        </p:txBody>
      </p:sp>
      <p:sp>
        <p:nvSpPr>
          <p:cNvPr id="13" name="Shape 10"/>
          <p:cNvSpPr/>
          <p:nvPr/>
        </p:nvSpPr>
        <p:spPr>
          <a:xfrm>
            <a:off x="7498080" y="5257800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14" name="Text 11"/>
          <p:cNvSpPr/>
          <p:nvPr/>
        </p:nvSpPr>
        <p:spPr>
          <a:xfrm>
            <a:off x="7790688" y="5184648"/>
            <a:ext cx="3822192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stream tips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0% — 100% goes to the band.</a:t>
            </a:r>
            <a:endParaRPr lang="en-US" sz="13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PLATFORM · SHARED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in for everyone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Feed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one town square: activity + chat, AI-moderated.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Security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2FA, Stripe KYC on payouts, AI content moderation.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+ email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installable PWA and branded @bandwagon.run mailboxes.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data only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no mock numbers anywhere; empty states until there's data.</a:t>
            </a:r>
            <a:endParaRPr lang="en-US" sz="13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7D3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STARTED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first five minutes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· Sign up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pick Band, Venue, or Fan and confirm your email.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· Take the tour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 guided walkthrough auto-runs on your dashboard.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· Claim your handle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that's your public, shareable URL.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 · Fill your profile / EPK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so fans and venues can find and book you.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66928" y="5266944"/>
            <a:ext cx="146304" cy="146304"/>
          </a:xfrm>
          <a:prstGeom prst="ellipse">
            <a:avLst/>
          </a:prstGeom>
          <a:solidFill>
            <a:srgbClr val="A855F7"/>
          </a:solidFill>
          <a:ln/>
        </p:spPr>
      </p:sp>
      <p:sp>
        <p:nvSpPr>
          <p:cNvPr id="13" name="Text 11"/>
          <p:cNvSpPr/>
          <p:nvPr/>
        </p:nvSpPr>
        <p:spPr>
          <a:xfrm>
            <a:off x="859536" y="5193792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· Connect Stripe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unlock tickets, tips, campaigns, and merch payouts.</a:t>
            </a:r>
            <a:endParaRPr lang="en-US" sz="13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platform, three sides of the show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20240"/>
            <a:ext cx="3441192" cy="3566160"/>
          </a:xfrm>
          <a:prstGeom prst="roundRect">
            <a:avLst>
              <a:gd name="adj" fmla="val 3189"/>
            </a:avLst>
          </a:prstGeom>
          <a:solidFill>
            <a:srgbClr val="16110F"/>
          </a:solidFill>
          <a:ln w="12700">
            <a:solidFill>
              <a:srgbClr val="3A332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841248" y="2240280"/>
            <a:ext cx="502920" cy="164592"/>
          </a:xfrm>
          <a:prstGeom prst="roundRect">
            <a:avLst>
              <a:gd name="adj" fmla="val 33333"/>
            </a:avLst>
          </a:prstGeom>
          <a:solidFill>
            <a:srgbClr val="FF2D6E"/>
          </a:solidFill>
          <a:ln/>
        </p:spPr>
      </p:sp>
      <p:sp>
        <p:nvSpPr>
          <p:cNvPr id="6" name="Text 4"/>
          <p:cNvSpPr/>
          <p:nvPr/>
        </p:nvSpPr>
        <p:spPr>
          <a:xfrm>
            <a:off x="841248" y="2560320"/>
            <a:ext cx="2892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841248" y="3291840"/>
            <a:ext cx="2892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a press kit, host ticketed shows, crowdfund, sell merch, stream live, and get paid.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73880" y="1920240"/>
            <a:ext cx="3441192" cy="3566160"/>
          </a:xfrm>
          <a:prstGeom prst="roundRect">
            <a:avLst>
              <a:gd name="adj" fmla="val 3189"/>
            </a:avLst>
          </a:prstGeom>
          <a:solidFill>
            <a:srgbClr val="16110F"/>
          </a:solidFill>
          <a:ln w="12700">
            <a:solidFill>
              <a:srgbClr val="3A332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648200" y="2240280"/>
            <a:ext cx="502920" cy="164592"/>
          </a:xfrm>
          <a:prstGeom prst="roundRect">
            <a:avLst>
              <a:gd name="adj" fmla="val 33333"/>
            </a:avLst>
          </a:prstGeom>
          <a:solidFill>
            <a:srgbClr val="27D3E0"/>
          </a:solidFill>
          <a:ln/>
        </p:spPr>
      </p:sp>
      <p:sp>
        <p:nvSpPr>
          <p:cNvPr id="10" name="Text 8"/>
          <p:cNvSpPr/>
          <p:nvPr/>
        </p:nvSpPr>
        <p:spPr>
          <a:xfrm>
            <a:off x="4648200" y="2560320"/>
            <a:ext cx="2892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Venues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648200" y="3291840"/>
            <a:ext cx="2892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shows, sell tickets, scan at the door, run sponsorships, and book bands — signup is free.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180832" y="1920240"/>
            <a:ext cx="3441192" cy="3566160"/>
          </a:xfrm>
          <a:prstGeom prst="roundRect">
            <a:avLst>
              <a:gd name="adj" fmla="val 3189"/>
            </a:avLst>
          </a:prstGeom>
          <a:solidFill>
            <a:srgbClr val="16110F"/>
          </a:solidFill>
          <a:ln w="12700">
            <a:solidFill>
              <a:srgbClr val="3A33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55152" y="2240280"/>
            <a:ext cx="502920" cy="164592"/>
          </a:xfrm>
          <a:prstGeom prst="roundRect">
            <a:avLst>
              <a:gd name="adj" fmla="val 33333"/>
            </a:avLst>
          </a:prstGeom>
          <a:solidFill>
            <a:srgbClr val="FF8A3D"/>
          </a:solidFill>
          <a:ln/>
        </p:spPr>
      </p:sp>
      <p:sp>
        <p:nvSpPr>
          <p:cNvPr id="14" name="Text 12"/>
          <p:cNvSpPr/>
          <p:nvPr/>
        </p:nvSpPr>
        <p:spPr>
          <a:xfrm>
            <a:off x="8455152" y="2560320"/>
            <a:ext cx="2892552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Fans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455152" y="3291840"/>
            <a:ext cx="2892552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Discover acts, vote bands onto stages, pledge to campaigns, buy tickets, tip, and watch live.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" y="2843784"/>
            <a:ext cx="190195" cy="416052"/>
          </a:xfrm>
          <a:prstGeom prst="roundRect">
            <a:avLst>
              <a:gd name="adj" fmla="val 19231"/>
            </a:avLst>
          </a:prstGeom>
          <a:solidFill>
            <a:srgbClr val="FF2D6E"/>
          </a:solidFill>
          <a:ln/>
        </p:spPr>
      </p:sp>
      <p:sp>
        <p:nvSpPr>
          <p:cNvPr id="3" name="Shape 1"/>
          <p:cNvSpPr/>
          <p:nvPr/>
        </p:nvSpPr>
        <p:spPr>
          <a:xfrm>
            <a:off x="875995" y="2427732"/>
            <a:ext cx="190195" cy="832104"/>
          </a:xfrm>
          <a:prstGeom prst="roundRect">
            <a:avLst>
              <a:gd name="adj" fmla="val 19231"/>
            </a:avLst>
          </a:prstGeom>
          <a:solidFill>
            <a:srgbClr val="FF2D6E"/>
          </a:solidFill>
          <a:ln/>
        </p:spPr>
      </p:sp>
      <p:sp>
        <p:nvSpPr>
          <p:cNvPr id="4" name="Shape 2"/>
          <p:cNvSpPr/>
          <p:nvPr/>
        </p:nvSpPr>
        <p:spPr>
          <a:xfrm>
            <a:off x="1185062" y="2011680"/>
            <a:ext cx="190195" cy="1248156"/>
          </a:xfrm>
          <a:prstGeom prst="roundRect">
            <a:avLst>
              <a:gd name="adj" fmla="val 19231"/>
            </a:avLst>
          </a:prstGeom>
          <a:solidFill>
            <a:srgbClr val="FF2D6E"/>
          </a:solidFill>
          <a:ln/>
        </p:spPr>
      </p:sp>
      <p:sp>
        <p:nvSpPr>
          <p:cNvPr id="5" name="Shape 3"/>
          <p:cNvSpPr/>
          <p:nvPr/>
        </p:nvSpPr>
        <p:spPr>
          <a:xfrm>
            <a:off x="1494130" y="2606040"/>
            <a:ext cx="190195" cy="653796"/>
          </a:xfrm>
          <a:prstGeom prst="roundRect">
            <a:avLst>
              <a:gd name="adj" fmla="val 19231"/>
            </a:avLst>
          </a:prstGeom>
          <a:solidFill>
            <a:srgbClr val="FF2D6E"/>
          </a:solidFill>
          <a:ln/>
        </p:spPr>
      </p:sp>
      <p:sp>
        <p:nvSpPr>
          <p:cNvPr id="6" name="Shape 4"/>
          <p:cNvSpPr/>
          <p:nvPr/>
        </p:nvSpPr>
        <p:spPr>
          <a:xfrm>
            <a:off x="1803197" y="2249424"/>
            <a:ext cx="190195" cy="1010412"/>
          </a:xfrm>
          <a:prstGeom prst="roundRect">
            <a:avLst>
              <a:gd name="adj" fmla="val 19231"/>
            </a:avLst>
          </a:prstGeom>
          <a:solidFill>
            <a:srgbClr val="FF2D6E"/>
          </a:solidFill>
          <a:ln/>
        </p:spPr>
      </p:sp>
      <p:sp>
        <p:nvSpPr>
          <p:cNvPr id="7" name="Text 5"/>
          <p:cNvSpPr/>
          <p:nvPr/>
        </p:nvSpPr>
        <p:spPr>
          <a:xfrm>
            <a:off x="566928" y="3383280"/>
            <a:ext cx="110550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Hop on.</a:t>
            </a:r>
            <a:endParaRPr lang="en-US" sz="5200" dirty="0"/>
          </a:p>
        </p:txBody>
      </p:sp>
      <p:sp>
        <p:nvSpPr>
          <p:cNvPr id="8" name="Text 6"/>
          <p:cNvSpPr/>
          <p:nvPr/>
        </p:nvSpPr>
        <p:spPr>
          <a:xfrm>
            <a:off x="566928" y="4297680"/>
            <a:ext cx="1105509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5C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bandwagon.run</a:t>
            </a:r>
            <a:endParaRPr lang="en-US" sz="2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FF2D6E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1371600"/>
            <a:ext cx="5486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0" b="1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566928" y="3566160"/>
            <a:ext cx="110550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66928" y="4480560"/>
            <a:ext cx="1105509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to build a following, book gigs, and get paid.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360152" y="5458968"/>
            <a:ext cx="160934" cy="352044"/>
          </a:xfrm>
          <a:prstGeom prst="roundRect">
            <a:avLst>
              <a:gd name="adj" fmla="val 22727"/>
            </a:avLst>
          </a:prstGeom>
          <a:solidFill>
            <a:srgbClr val="FF2D6E"/>
          </a:solidFill>
          <a:ln/>
        </p:spPr>
      </p:sp>
      <p:sp>
        <p:nvSpPr>
          <p:cNvPr id="7" name="Shape 5"/>
          <p:cNvSpPr/>
          <p:nvPr/>
        </p:nvSpPr>
        <p:spPr>
          <a:xfrm>
            <a:off x="10621670" y="5106924"/>
            <a:ext cx="160934" cy="704088"/>
          </a:xfrm>
          <a:prstGeom prst="roundRect">
            <a:avLst>
              <a:gd name="adj" fmla="val 22727"/>
            </a:avLst>
          </a:prstGeom>
          <a:solidFill>
            <a:srgbClr val="FF2D6E"/>
          </a:solidFill>
          <a:ln/>
        </p:spPr>
      </p:sp>
      <p:sp>
        <p:nvSpPr>
          <p:cNvPr id="8" name="Shape 6"/>
          <p:cNvSpPr/>
          <p:nvPr/>
        </p:nvSpPr>
        <p:spPr>
          <a:xfrm>
            <a:off x="10883189" y="4754880"/>
            <a:ext cx="160934" cy="1056132"/>
          </a:xfrm>
          <a:prstGeom prst="roundRect">
            <a:avLst>
              <a:gd name="adj" fmla="val 22727"/>
            </a:avLst>
          </a:prstGeom>
          <a:solidFill>
            <a:srgbClr val="FF2D6E"/>
          </a:solidFill>
          <a:ln/>
        </p:spPr>
      </p:sp>
      <p:sp>
        <p:nvSpPr>
          <p:cNvPr id="9" name="Shape 7"/>
          <p:cNvSpPr/>
          <p:nvPr/>
        </p:nvSpPr>
        <p:spPr>
          <a:xfrm>
            <a:off x="11144707" y="5257800"/>
            <a:ext cx="160934" cy="553212"/>
          </a:xfrm>
          <a:prstGeom prst="roundRect">
            <a:avLst>
              <a:gd name="adj" fmla="val 22727"/>
            </a:avLst>
          </a:prstGeom>
          <a:solidFill>
            <a:srgbClr val="FF2D6E"/>
          </a:solidFill>
          <a:ln/>
        </p:spPr>
      </p:sp>
      <p:sp>
        <p:nvSpPr>
          <p:cNvPr id="10" name="Shape 8"/>
          <p:cNvSpPr/>
          <p:nvPr/>
        </p:nvSpPr>
        <p:spPr>
          <a:xfrm>
            <a:off x="11406226" y="4956048"/>
            <a:ext cx="160934" cy="854964"/>
          </a:xfrm>
          <a:prstGeom prst="roundRect">
            <a:avLst>
              <a:gd name="adj" fmla="val 22727"/>
            </a:avLst>
          </a:prstGeom>
          <a:solidFill>
            <a:srgbClr val="FF2D6E"/>
          </a:solidFill>
          <a:ln/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 · PRESENCE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 your presence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Public profile + @handle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 shareable page at bandwagon.run/band/&lt;handle&gt;.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EPK / press kit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bio, hometown, members, press quotes, tech-rider PDF.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Playable music + video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paste Spotify / YouTube / Bandcamp; they embed as players.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Photo gallery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hero shot + grid that fans and venues browse.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66928" y="5266944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13" name="Text 11"/>
          <p:cNvSpPr/>
          <p:nvPr/>
        </p:nvSpPr>
        <p:spPr>
          <a:xfrm>
            <a:off x="859536" y="5193792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Ratings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fans rate you 1–5; your average shows on Discover.</a:t>
            </a:r>
            <a:endParaRPr lang="en-US" sz="13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 · MONETIZE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Make money five ways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Ticketed events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tiers, QR tickets, Apple Wallet passes, door scanning.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Crowdfunding campaigns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all-or-nothing goals with pledge reward tiers.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8A3D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Merch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print-on-demand via Printful, or ship your own.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5C8A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one-tap fan tips, with an optional charity split.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66928" y="5266944"/>
            <a:ext cx="146304" cy="146304"/>
          </a:xfrm>
          <a:prstGeom prst="ellipse">
            <a:avLst/>
          </a:prstGeom>
          <a:solidFill>
            <a:srgbClr val="A855F7"/>
          </a:solidFill>
          <a:ln/>
        </p:spPr>
      </p:sp>
      <p:sp>
        <p:nvSpPr>
          <p:cNvPr id="13" name="Text 11"/>
          <p:cNvSpPr/>
          <p:nvPr/>
        </p:nvSpPr>
        <p:spPr>
          <a:xfrm>
            <a:off x="859536" y="5193792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Sponsorships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packages closed through the platform.</a:t>
            </a:r>
            <a:endParaRPr lang="en-US" sz="13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 · GROW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live and grow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66928" y="1901952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5" name="Text 3"/>
          <p:cNvSpPr/>
          <p:nvPr/>
        </p:nvSpPr>
        <p:spPr>
          <a:xfrm>
            <a:off x="859536" y="1828800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streaming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broadcast from the browser (no OBS) or pro gear via SRT/RTMP.</a:t>
            </a:r>
            <a:endParaRPr lang="en-US" sz="1350" dirty="0"/>
          </a:p>
        </p:txBody>
      </p:sp>
      <p:sp>
        <p:nvSpPr>
          <p:cNvPr id="6" name="Shape 4"/>
          <p:cNvSpPr/>
          <p:nvPr/>
        </p:nvSpPr>
        <p:spPr>
          <a:xfrm>
            <a:off x="566928" y="2743200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7" name="Text 5"/>
          <p:cNvSpPr/>
          <p:nvPr/>
        </p:nvSpPr>
        <p:spPr>
          <a:xfrm>
            <a:off x="859536" y="2670048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Analytics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revenue over time, top fans, per-event breakdowns.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566928" y="3584448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9" name="Text 7"/>
          <p:cNvSpPr/>
          <p:nvPr/>
        </p:nvSpPr>
        <p:spPr>
          <a:xfrm>
            <a:off x="859536" y="3511296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Calendar + demand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your gig calendar and a map of where fans want you.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4425696"/>
            <a:ext cx="146304" cy="146304"/>
          </a:xfrm>
          <a:prstGeom prst="ellipse">
            <a:avLst/>
          </a:prstGeom>
          <a:solidFill>
            <a:srgbClr val="FFD23F"/>
          </a:solidFill>
          <a:ln/>
        </p:spPr>
      </p:sp>
      <p:sp>
        <p:nvSpPr>
          <p:cNvPr id="11" name="Text 9"/>
          <p:cNvSpPr/>
          <p:nvPr/>
        </p:nvSpPr>
        <p:spPr>
          <a:xfrm>
            <a:off x="859536" y="4352544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Battle of the Bands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a fan vote drive with a finale slot + prize.</a:t>
            </a:r>
            <a:endParaRPr lang="en-US" sz="1350" dirty="0"/>
          </a:p>
        </p:txBody>
      </p:sp>
      <p:sp>
        <p:nvSpPr>
          <p:cNvPr id="12" name="Shape 10"/>
          <p:cNvSpPr/>
          <p:nvPr/>
        </p:nvSpPr>
        <p:spPr>
          <a:xfrm>
            <a:off x="566928" y="5266944"/>
            <a:ext cx="146304" cy="146304"/>
          </a:xfrm>
          <a:prstGeom prst="ellipse">
            <a:avLst/>
          </a:prstGeom>
          <a:solidFill>
            <a:srgbClr val="FF5C8A"/>
          </a:solidFill>
          <a:ln/>
        </p:spPr>
      </p:sp>
      <p:sp>
        <p:nvSpPr>
          <p:cNvPr id="13" name="Text 11"/>
          <p:cNvSpPr/>
          <p:nvPr/>
        </p:nvSpPr>
        <p:spPr>
          <a:xfrm>
            <a:off x="859536" y="5193792"/>
            <a:ext cx="10762488" cy="74980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Feed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post updates to the platform-wide activity stream.</a:t>
            </a:r>
            <a:endParaRPr lang="en-US" sz="13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 · PLANS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Subscription tiers</a:t>
            </a:r>
            <a:endParaRPr lang="en-US" sz="3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66928" y="1828800"/>
          <a:ext cx="6675120" cy="420624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406640" y="2084832"/>
            <a:ext cx="146304" cy="146304"/>
          </a:xfrm>
          <a:prstGeom prst="ellipse">
            <a:avLst/>
          </a:prstGeom>
          <a:solidFill>
            <a:srgbClr val="8A8178"/>
          </a:solidFill>
          <a:ln/>
        </p:spPr>
      </p:sp>
      <p:sp>
        <p:nvSpPr>
          <p:cNvPr id="6" name="Text 3"/>
          <p:cNvSpPr/>
          <p:nvPr/>
        </p:nvSpPr>
        <p:spPr>
          <a:xfrm>
            <a:off x="7699248" y="2011680"/>
            <a:ext cx="3913632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profile + venue bookings. No monetization.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7406640" y="2871216"/>
            <a:ext cx="146304" cy="146304"/>
          </a:xfrm>
          <a:prstGeom prst="ellipse">
            <a:avLst/>
          </a:prstGeom>
          <a:solidFill>
            <a:srgbClr val="27D3E0"/>
          </a:solidFill>
          <a:ln/>
        </p:spPr>
      </p:sp>
      <p:sp>
        <p:nvSpPr>
          <p:cNvPr id="8" name="Text 5"/>
          <p:cNvSpPr/>
          <p:nvPr/>
        </p:nvSpPr>
        <p:spPr>
          <a:xfrm>
            <a:off x="7699248" y="2798064"/>
            <a:ext cx="3913632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Starter · $9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list your own shows + sell merch.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7406640" y="3657600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10" name="Text 7"/>
          <p:cNvSpPr/>
          <p:nvPr/>
        </p:nvSpPr>
        <p:spPr>
          <a:xfrm>
            <a:off x="7699248" y="3584448"/>
            <a:ext cx="3913632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Touring · $29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campaigns, streaming, sponsor packages.</a:t>
            </a:r>
            <a:endParaRPr lang="en-US" sz="1350" dirty="0"/>
          </a:p>
        </p:txBody>
      </p:sp>
      <p:sp>
        <p:nvSpPr>
          <p:cNvPr id="11" name="Shape 8"/>
          <p:cNvSpPr/>
          <p:nvPr/>
        </p:nvSpPr>
        <p:spPr>
          <a:xfrm>
            <a:off x="7406640" y="4443984"/>
            <a:ext cx="146304" cy="146304"/>
          </a:xfrm>
          <a:prstGeom prst="ellipse">
            <a:avLst/>
          </a:prstGeom>
          <a:solidFill>
            <a:srgbClr val="A855F7"/>
          </a:solidFill>
          <a:ln/>
        </p:spPr>
      </p:sp>
      <p:sp>
        <p:nvSpPr>
          <p:cNvPr id="12" name="Text 9"/>
          <p:cNvSpPr/>
          <p:nvPr/>
        </p:nvSpPr>
        <p:spPr>
          <a:xfrm>
            <a:off x="7699248" y="4370832"/>
            <a:ext cx="3913632" cy="69494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 · $79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manager tier: multiple bands, priority support.</a:t>
            </a:r>
            <a:endParaRPr lang="en-US" sz="1350" dirty="0"/>
          </a:p>
        </p:txBody>
      </p:sp>
      <p:sp>
        <p:nvSpPr>
          <p:cNvPr id="13" name="Text 10"/>
          <p:cNvSpPr/>
          <p:nvPr/>
        </p:nvSpPr>
        <p:spPr>
          <a:xfrm>
            <a:off x="7406640" y="5394960"/>
            <a:ext cx="420624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200" i="1" dirty="0">
                <a:solidFill>
                  <a:srgbClr val="8A81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30-day free trial on Touring · Founding-30 Daytona bands get 6 months free.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66928" y="502920"/>
            <a:ext cx="1105509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FF2D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BANDS · REVENUE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66928" y="841248"/>
            <a:ext cx="11055096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Where the money comes from</a:t>
            </a:r>
            <a:endParaRPr lang="en-US" sz="3200" dirty="0"/>
          </a:p>
        </p:txBody>
      </p:sp>
      <p:graphicFrame>
        <p:nvGraphicFramePr>
          <p:cNvPr id="4" name="Chart 0" descr=""/>
          <p:cNvGraphicFramePr/>
          <p:nvPr/>
        </p:nvGraphicFramePr>
        <p:xfrm>
          <a:off x="566928" y="1737360"/>
          <a:ext cx="621792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5" name="Shape 2"/>
          <p:cNvSpPr/>
          <p:nvPr/>
        </p:nvSpPr>
        <p:spPr>
          <a:xfrm>
            <a:off x="7315200" y="226771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6" name="Text 3"/>
          <p:cNvSpPr/>
          <p:nvPr/>
        </p:nvSpPr>
        <p:spPr>
          <a:xfrm>
            <a:off x="7607808" y="2194560"/>
            <a:ext cx="400507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Diversified by design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no single channel carries the artist.</a:t>
            </a:r>
            <a:endParaRPr lang="en-US" sz="1350" dirty="0"/>
          </a:p>
        </p:txBody>
      </p:sp>
      <p:sp>
        <p:nvSpPr>
          <p:cNvPr id="7" name="Shape 4"/>
          <p:cNvSpPr/>
          <p:nvPr/>
        </p:nvSpPr>
        <p:spPr>
          <a:xfrm>
            <a:off x="7315200" y="318211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8" name="Text 5"/>
          <p:cNvSpPr/>
          <p:nvPr/>
        </p:nvSpPr>
        <p:spPr>
          <a:xfrm>
            <a:off x="7607808" y="3108960"/>
            <a:ext cx="400507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Tips + live stream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100% to the band; we cover the Stripe fee.</a:t>
            </a:r>
            <a:endParaRPr lang="en-US" sz="1350" dirty="0"/>
          </a:p>
        </p:txBody>
      </p:sp>
      <p:sp>
        <p:nvSpPr>
          <p:cNvPr id="9" name="Shape 6"/>
          <p:cNvSpPr/>
          <p:nvPr/>
        </p:nvSpPr>
        <p:spPr>
          <a:xfrm>
            <a:off x="7315200" y="4096512"/>
            <a:ext cx="146304" cy="146304"/>
          </a:xfrm>
          <a:prstGeom prst="ellipse">
            <a:avLst/>
          </a:prstGeom>
          <a:solidFill>
            <a:srgbClr val="FF2D6E"/>
          </a:solidFill>
          <a:ln/>
        </p:spPr>
      </p:sp>
      <p:sp>
        <p:nvSpPr>
          <p:cNvPr id="10" name="Text 7"/>
          <p:cNvSpPr/>
          <p:nvPr/>
        </p:nvSpPr>
        <p:spPr>
          <a:xfrm>
            <a:off x="7607808" y="4023360"/>
            <a:ext cx="4005072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2000"/>
              </a:lnSpc>
              <a:buNone/>
            </a:pPr>
            <a:r>
              <a:rPr lang="en-US" sz="135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payouts via Stripe  </a:t>
            </a:r>
            <a:pPr indent="0" marL="0">
              <a:lnSpc>
                <a:spcPct val="102000"/>
              </a:lnSpc>
              <a:buNone/>
            </a:pPr>
            <a:r>
              <a:rPr lang="en-US" sz="135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one connected account routes everything.</a:t>
            </a:r>
            <a:endParaRPr lang="en-US" sz="1350" dirty="0"/>
          </a:p>
        </p:txBody>
      </p:sp>
      <p:sp>
        <p:nvSpPr>
          <p:cNvPr id="11" name="Text 8"/>
          <p:cNvSpPr/>
          <p:nvPr/>
        </p:nvSpPr>
        <p:spPr>
          <a:xfrm>
            <a:off x="7315200" y="5120640"/>
            <a:ext cx="4297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81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Illustrative mix — every account sees its own real numbers in Analytics.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27D3E0"/>
          </a:solidFill>
          <a:ln/>
        </p:spPr>
      </p:sp>
      <p:sp>
        <p:nvSpPr>
          <p:cNvPr id="3" name="Text 1"/>
          <p:cNvSpPr/>
          <p:nvPr/>
        </p:nvSpPr>
        <p:spPr>
          <a:xfrm>
            <a:off x="566928" y="1371600"/>
            <a:ext cx="54864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0" b="1" dirty="0">
                <a:solidFill>
                  <a:srgbClr val="27D3E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</a:t>
            </a:r>
            <a:endParaRPr lang="en-US" sz="15000" dirty="0"/>
          </a:p>
        </p:txBody>
      </p:sp>
      <p:sp>
        <p:nvSpPr>
          <p:cNvPr id="4" name="Text 2"/>
          <p:cNvSpPr/>
          <p:nvPr/>
        </p:nvSpPr>
        <p:spPr>
          <a:xfrm>
            <a:off x="566928" y="3566160"/>
            <a:ext cx="1105509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8F2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Venues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66928" y="4480560"/>
            <a:ext cx="11055096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9C0B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List shows, sell tickets, scan at the door — signup is free forever.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360152" y="5458968"/>
            <a:ext cx="160934" cy="352044"/>
          </a:xfrm>
          <a:prstGeom prst="roundRect">
            <a:avLst>
              <a:gd name="adj" fmla="val 22727"/>
            </a:avLst>
          </a:prstGeom>
          <a:solidFill>
            <a:srgbClr val="27D3E0"/>
          </a:solidFill>
          <a:ln/>
        </p:spPr>
      </p:sp>
      <p:sp>
        <p:nvSpPr>
          <p:cNvPr id="7" name="Shape 5"/>
          <p:cNvSpPr/>
          <p:nvPr/>
        </p:nvSpPr>
        <p:spPr>
          <a:xfrm>
            <a:off x="10621670" y="5106924"/>
            <a:ext cx="160934" cy="704088"/>
          </a:xfrm>
          <a:prstGeom prst="roundRect">
            <a:avLst>
              <a:gd name="adj" fmla="val 22727"/>
            </a:avLst>
          </a:prstGeom>
          <a:solidFill>
            <a:srgbClr val="27D3E0"/>
          </a:solidFill>
          <a:ln/>
        </p:spPr>
      </p:sp>
      <p:sp>
        <p:nvSpPr>
          <p:cNvPr id="8" name="Shape 6"/>
          <p:cNvSpPr/>
          <p:nvPr/>
        </p:nvSpPr>
        <p:spPr>
          <a:xfrm>
            <a:off x="10883189" y="4754880"/>
            <a:ext cx="160934" cy="1056132"/>
          </a:xfrm>
          <a:prstGeom prst="roundRect">
            <a:avLst>
              <a:gd name="adj" fmla="val 22727"/>
            </a:avLst>
          </a:prstGeom>
          <a:solidFill>
            <a:srgbClr val="27D3E0"/>
          </a:solidFill>
          <a:ln/>
        </p:spPr>
      </p:sp>
      <p:sp>
        <p:nvSpPr>
          <p:cNvPr id="9" name="Shape 7"/>
          <p:cNvSpPr/>
          <p:nvPr/>
        </p:nvSpPr>
        <p:spPr>
          <a:xfrm>
            <a:off x="11144707" y="5257800"/>
            <a:ext cx="160934" cy="553212"/>
          </a:xfrm>
          <a:prstGeom prst="roundRect">
            <a:avLst>
              <a:gd name="adj" fmla="val 22727"/>
            </a:avLst>
          </a:prstGeom>
          <a:solidFill>
            <a:srgbClr val="27D3E0"/>
          </a:solidFill>
          <a:ln/>
        </p:spPr>
      </p:sp>
      <p:sp>
        <p:nvSpPr>
          <p:cNvPr id="10" name="Shape 8"/>
          <p:cNvSpPr/>
          <p:nvPr/>
        </p:nvSpPr>
        <p:spPr>
          <a:xfrm>
            <a:off x="11406226" y="4956048"/>
            <a:ext cx="160934" cy="854964"/>
          </a:xfrm>
          <a:prstGeom prst="roundRect">
            <a:avLst>
              <a:gd name="adj" fmla="val 22727"/>
            </a:avLst>
          </a:prstGeom>
          <a:solidFill>
            <a:srgbClr val="27D3E0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Bandwagon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Bandwagon — Platform Tutorial</dc:title>
  <dc:subject>PptxGenJS Presentation</dc:subject>
  <dc:creator>Bandwagon</dc:creator>
  <cp:lastModifiedBy>Bandwagon</cp:lastModifiedBy>
  <cp:revision>1</cp:revision>
  <dcterms:created xsi:type="dcterms:W3CDTF">2026-05-26T16:24:40Z</dcterms:created>
  <dcterms:modified xsi:type="dcterms:W3CDTF">2026-05-26T16:24:40Z</dcterms:modified>
</cp:coreProperties>
</file>